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1" r:id="rId7"/>
  </p:sldIdLst>
  <p:sldSz cx="18288000" cy="10287000"/>
  <p:notesSz cx="6858000" cy="9144000"/>
  <p:embeddedFontLst>
    <p:embeddedFont>
      <p:font typeface="Arita Buri Bold" panose="020B0604020202020204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uli Regular" panose="020B0604020202020204" charset="0"/>
      <p:regular r:id="rId13"/>
    </p:embeddedFont>
    <p:embeddedFont>
      <p:font typeface="Space Mon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65427" y="4945121"/>
            <a:ext cx="6400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4000" dirty="0">
                <a:solidFill>
                  <a:srgbClr val="F4F4F4"/>
                </a:solidFill>
                <a:latin typeface="Muli Regular"/>
              </a:rPr>
              <a:t>A System for Unaccompanied Minors at Airport.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0629" y="1257300"/>
            <a:ext cx="10248671" cy="137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10399" dirty="0">
                <a:solidFill>
                  <a:srgbClr val="F4F4F4"/>
                </a:solidFill>
                <a:latin typeface="Arita Buri Bold"/>
              </a:rPr>
              <a:t>Saathi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5400" y="2345993"/>
            <a:ext cx="8952021" cy="559501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C22174E5-16B0-4DE3-ACAB-C2165CC0DFAB}"/>
              </a:ext>
            </a:extLst>
          </p:cNvPr>
          <p:cNvSpPr txBox="1"/>
          <p:nvPr/>
        </p:nvSpPr>
        <p:spPr>
          <a:xfrm>
            <a:off x="11263745" y="2126772"/>
            <a:ext cx="5995555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4000" dirty="0">
                <a:solidFill>
                  <a:srgbClr val="F4F4F4"/>
                </a:solidFill>
                <a:latin typeface="Arita Buri Bold"/>
              </a:rPr>
              <a:t>- Nokia3310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50B09-A049-4E30-A1C9-A907392E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7429500"/>
            <a:ext cx="3810000" cy="28575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2ED53B4-4B37-4FE8-8364-C626E88BE453}"/>
              </a:ext>
            </a:extLst>
          </p:cNvPr>
          <p:cNvSpPr txBox="1"/>
          <p:nvPr/>
        </p:nvSpPr>
        <p:spPr>
          <a:xfrm>
            <a:off x="545127" y="8992719"/>
            <a:ext cx="12931004" cy="115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4800" dirty="0">
                <a:solidFill>
                  <a:srgbClr val="F4F4F4"/>
                </a:solidFill>
                <a:latin typeface="Arita Buri Bold"/>
              </a:rPr>
              <a:t>Utkrisht Agrawal	|	Divakar Vikram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28302" y="8904101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Space Mono"/>
              </a:rPr>
              <a:t>Nokia 3310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646"/>
            <a:ext cx="9723007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A system with mobile application for guardians, a web application dashboard for governing authorities and a wearable device for the end user for tracking and monitoring.</a:t>
            </a:r>
          </a:p>
          <a:p>
            <a:pPr marL="0" lvl="0" indent="0" algn="l">
              <a:lnSpc>
                <a:spcPts val="2981"/>
              </a:lnSpc>
            </a:pPr>
            <a:endParaRPr lang="en-US" sz="2099" dirty="0">
              <a:solidFill>
                <a:srgbClr val="000000"/>
              </a:solidFill>
              <a:latin typeface="Muli Regular"/>
            </a:endParaRPr>
          </a:p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Very scalable and useful product and automation is highly required in everything nowadays.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" y="764263"/>
            <a:ext cx="10134600" cy="425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99"/>
              </a:lnSpc>
            </a:pPr>
            <a:r>
              <a:rPr lang="en-US" sz="8199" dirty="0">
                <a:solidFill>
                  <a:srgbClr val="51D7A8"/>
                </a:solidFill>
                <a:latin typeface="Arita Buri Bold"/>
              </a:rPr>
              <a:t>Development of Integrated System for Unaccompanied Minors at Airports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76673" y="1028700"/>
            <a:ext cx="6482627" cy="4375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1657" y="4075118"/>
            <a:ext cx="3420860" cy="3691111"/>
            <a:chOff x="0" y="0"/>
            <a:chExt cx="1797661" cy="1939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0553" y="216721"/>
            <a:ext cx="3420860" cy="7549507"/>
            <a:chOff x="0" y="0"/>
            <a:chExt cx="814220" cy="1796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821657" y="216721"/>
            <a:ext cx="3420860" cy="3642037"/>
            <a:chOff x="0" y="0"/>
            <a:chExt cx="1797661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432761" y="216721"/>
            <a:ext cx="3420860" cy="7549507"/>
            <a:chOff x="0" y="0"/>
            <a:chExt cx="814220" cy="1796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43865" y="216721"/>
            <a:ext cx="3420860" cy="3642037"/>
            <a:chOff x="0" y="0"/>
            <a:chExt cx="1797661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3865" y="4075118"/>
            <a:ext cx="3420860" cy="3691111"/>
            <a:chOff x="0" y="0"/>
            <a:chExt cx="1797661" cy="19396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654969" y="216721"/>
            <a:ext cx="3420860" cy="7549507"/>
            <a:chOff x="0" y="0"/>
            <a:chExt cx="814220" cy="17969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3567405" y="4629066"/>
            <a:ext cx="2074554" cy="8788259"/>
            <a:chOff x="0" y="0"/>
            <a:chExt cx="569569" cy="24128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9569" cy="2412817"/>
            </a:xfrm>
            <a:custGeom>
              <a:avLst/>
              <a:gdLst/>
              <a:ahLst/>
              <a:cxnLst/>
              <a:rect l="l" t="t" r="r" b="b"/>
              <a:pathLst>
                <a:path w="569569" h="2412817">
                  <a:moveTo>
                    <a:pt x="0" y="0"/>
                  </a:moveTo>
                  <a:lnTo>
                    <a:pt x="569569" y="0"/>
                  </a:lnTo>
                  <a:lnTo>
                    <a:pt x="569569" y="2412817"/>
                  </a:lnTo>
                  <a:lnTo>
                    <a:pt x="0" y="2412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2623925" y="4601776"/>
            <a:ext cx="2060969" cy="8842839"/>
            <a:chOff x="0" y="0"/>
            <a:chExt cx="588993" cy="2527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8993" cy="2527145"/>
            </a:xfrm>
            <a:custGeom>
              <a:avLst/>
              <a:gdLst/>
              <a:ahLst/>
              <a:cxnLst/>
              <a:rect l="l" t="t" r="r" b="b"/>
              <a:pathLst>
                <a:path w="588993" h="2527145">
                  <a:moveTo>
                    <a:pt x="0" y="0"/>
                  </a:moveTo>
                  <a:lnTo>
                    <a:pt x="588993" y="0"/>
                  </a:lnTo>
                  <a:lnTo>
                    <a:pt x="588993" y="2527145"/>
                  </a:lnTo>
                  <a:lnTo>
                    <a:pt x="0" y="2527145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44466" y="418051"/>
            <a:ext cx="2953034" cy="2234332"/>
            <a:chOff x="0" y="-57150"/>
            <a:chExt cx="3937379" cy="297910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Problem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7878"/>
              <a:ext cx="3937379" cy="2104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Guardians are not able to send their children alone for travel because no parent is able to accompany the child during travel.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7734" y="8251158"/>
            <a:ext cx="8321550" cy="1168695"/>
            <a:chOff x="0" y="-57150"/>
            <a:chExt cx="11095400" cy="155826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Cost Structure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79432"/>
              <a:ext cx="11095400" cy="82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The Product will cost around ₹250 per device.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Monthly Maintenance and Cloud Charges ₹10 per device.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3635" y="8251158"/>
            <a:ext cx="8321550" cy="1489298"/>
            <a:chOff x="0" y="-57150"/>
            <a:chExt cx="11095400" cy="198573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Revenue Streams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79433"/>
              <a:ext cx="11095400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It is a subscription based product. One time cost of device is ₹250. But to access cloud features it will be charged.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Idea is very scalable so can be used at multiple situations.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55570" y="418051"/>
            <a:ext cx="2953034" cy="1809897"/>
            <a:chOff x="0" y="-57150"/>
            <a:chExt cx="3937379" cy="241319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Solution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79432"/>
              <a:ext cx="3937379" cy="167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System integration with continuous monitoring of the child throughout the travel.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67483" y="418052"/>
            <a:ext cx="2953034" cy="1926713"/>
            <a:chOff x="0" y="-57150"/>
            <a:chExt cx="3937379" cy="2568951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Unique Value Proposition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62654"/>
              <a:ext cx="3937379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Cheapest and Easiest 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fully monitored </a:t>
              </a: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company for unaccompanied minors.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028838" y="4319802"/>
            <a:ext cx="2953034" cy="3204511"/>
            <a:chOff x="0" y="-57150"/>
            <a:chExt cx="3937379" cy="42726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Key Metrics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79434"/>
              <a:ext cx="3937379" cy="353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Customer Feedback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Customer Base Acquired.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Google Analytics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Surveys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17734" y="4054673"/>
            <a:ext cx="2953034" cy="2247313"/>
            <a:chOff x="0" y="-57150"/>
            <a:chExt cx="3937379" cy="2996418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Existing Alternatives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262654"/>
              <a:ext cx="3937379" cy="167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Escorts available at Airports.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Send someone else.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29741" y="4054673"/>
            <a:ext cx="2953034" cy="2888513"/>
            <a:chOff x="0" y="-57150"/>
            <a:chExt cx="3937379" cy="3851352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51D7A8"/>
                  </a:solidFill>
                  <a:latin typeface="Arita Buri Bold"/>
                </a:rPr>
                <a:t>High Level Concept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262654"/>
              <a:ext cx="3937379" cy="253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Highly scalable.</a:t>
              </a: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Not only at air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ports but can be used in old-age homes, blind homes, and in present scenario can be used in covid centers.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277778" y="418051"/>
            <a:ext cx="2953034" cy="3092299"/>
            <a:chOff x="0" y="-57150"/>
            <a:chExt cx="3937379" cy="4123064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Unfair Advantage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79432"/>
              <a:ext cx="3937379" cy="3386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 Product has been deployed till now.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Unique Concept.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In-demand because of faster growth in achieving automation in tasks.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251046" y="4319802"/>
            <a:ext cx="2953034" cy="2685137"/>
            <a:chOff x="0" y="-57150"/>
            <a:chExt cx="3937379" cy="358018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Channels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679433"/>
              <a:ext cx="3937379" cy="2843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Social Media Marketing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Website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Mobile Application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Advertisements</a:t>
              </a:r>
              <a:endParaRPr lang="en-US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888882" y="418051"/>
            <a:ext cx="2953034" cy="4230549"/>
            <a:chOff x="0" y="-57150"/>
            <a:chExt cx="3937379" cy="5640731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Customer Segments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262655"/>
              <a:ext cx="3937379" cy="4320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Unaccompanied Minors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Blinds in Blind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Old-Age People in Old Age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Asylums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Rehab Centers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5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1485900"/>
            <a:ext cx="14973157" cy="8229600"/>
            <a:chOff x="0" y="0"/>
            <a:chExt cx="7072285" cy="3887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3887094"/>
            </a:xfrm>
            <a:custGeom>
              <a:avLst/>
              <a:gdLst/>
              <a:ahLst/>
              <a:cxnLst/>
              <a:rect l="l" t="t" r="r" b="b"/>
              <a:pathLst>
                <a:path w="7072285" h="3887094">
                  <a:moveTo>
                    <a:pt x="0" y="0"/>
                  </a:moveTo>
                  <a:lnTo>
                    <a:pt x="7072285" y="0"/>
                  </a:lnTo>
                  <a:lnTo>
                    <a:pt x="7072285" y="3887094"/>
                  </a:lnTo>
                  <a:lnTo>
                    <a:pt x="0" y="388709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 rot="-5400000">
            <a:off x="14127765" y="6446589"/>
            <a:ext cx="6119603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4F4F4"/>
                </a:solidFill>
                <a:latin typeface="Space Mono"/>
              </a:rPr>
              <a:t>Nokia 3310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464504"/>
            <a:ext cx="15845221" cy="144531"/>
            <a:chOff x="0" y="0"/>
            <a:chExt cx="21126961" cy="1927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5528434"/>
            <a:ext cx="15845221" cy="144531"/>
            <a:chOff x="0" y="0"/>
            <a:chExt cx="21126961" cy="19270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028700" y="7592365"/>
            <a:ext cx="15845221" cy="144531"/>
            <a:chOff x="0" y="0"/>
            <a:chExt cx="21126961" cy="19270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6507639" y="2136247"/>
            <a:ext cx="9410390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Unique.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Cost-Efficient.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In Demand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7639" y="4168918"/>
            <a:ext cx="9410390" cy="35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Not Direct customers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07639" y="6277998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No Product Deployed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Will Adapt quickly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07639" y="8313784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Situations like COVID19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Tycoons can take the opportunity to deploy.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77281" y="232951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Strengths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7281" y="4362188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Weaknesses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77281" y="647126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Opportunities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77281" y="8483689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Threats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6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768" y="542346"/>
            <a:ext cx="17150463" cy="9202307"/>
            <a:chOff x="0" y="0"/>
            <a:chExt cx="8100693" cy="4346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00693" cy="4346534"/>
            </a:xfrm>
            <a:custGeom>
              <a:avLst/>
              <a:gdLst/>
              <a:ahLst/>
              <a:cxnLst/>
              <a:rect l="l" t="t" r="r" b="b"/>
              <a:pathLst>
                <a:path w="8100693" h="4346534">
                  <a:moveTo>
                    <a:pt x="0" y="0"/>
                  </a:moveTo>
                  <a:lnTo>
                    <a:pt x="8100693" y="0"/>
                  </a:lnTo>
                  <a:lnTo>
                    <a:pt x="8100693" y="4346534"/>
                  </a:lnTo>
                  <a:lnTo>
                    <a:pt x="0" y="434653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330087"/>
            <a:ext cx="2479730" cy="1985814"/>
            <a:chOff x="0" y="57150"/>
            <a:chExt cx="3306306" cy="2647751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Product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2753"/>
              <a:ext cx="3306306" cy="1722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Brand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Features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Packaging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6502" y="1768181"/>
            <a:ext cx="4353909" cy="15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Will Create a good brand value.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Always upgrading our system with new fe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atures.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Product delivery will be A-Class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7121" y="5800510"/>
            <a:ext cx="2479730" cy="2386554"/>
            <a:chOff x="0" y="0"/>
            <a:chExt cx="3306306" cy="3182071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Price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Price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Discounts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Bundling deals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Credit terms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87786" y="5762410"/>
            <a:ext cx="4353909" cy="304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Already our product is very cost-efficient. Approximately ₹250 with additional maintenance and cloud charges.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Discounts can be made on bulk deals.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Credit terms will be maintained according to customers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17884" y="1287224"/>
            <a:ext cx="2508150" cy="2466092"/>
            <a:chOff x="0" y="0"/>
            <a:chExt cx="3344200" cy="32881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3344200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Promotion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2753"/>
              <a:ext cx="3344200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Ads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Social Media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Email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05391" y="2145558"/>
            <a:ext cx="4353909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Advertisements, PR, Social Media Marketing, Mass Mailing will be used to get a good userbase.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46305" y="5800510"/>
            <a:ext cx="2479730" cy="2386554"/>
            <a:chOff x="0" y="0"/>
            <a:chExt cx="3306306" cy="31820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Place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Stores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Website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Online Marketplace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16738" y="6184290"/>
            <a:ext cx="4353909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Stores will be setup according to production and customer-base.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 website to market out product.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Online Mar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ketplace such as Amazon, Flipkart, Snapdeal, Indiamart can also be used.</a:t>
            </a:r>
            <a:endParaRPr lang="en-US" sz="2100" u="none" dirty="0">
              <a:solidFill>
                <a:srgbClr val="000000">
                  <a:alpha val="69804"/>
                </a:srgbClr>
              </a:solidFill>
              <a:latin typeface="Muli Regula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09243" y="5077983"/>
            <a:ext cx="17869514" cy="131034"/>
            <a:chOff x="0" y="0"/>
            <a:chExt cx="23826019" cy="17471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727679" y="0"/>
              <a:ext cx="4991764" cy="17471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480405" y="0"/>
              <a:ext cx="4991764" cy="174712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4162226" y="0"/>
              <a:ext cx="4991764" cy="174712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8834255" y="0"/>
              <a:ext cx="4991764" cy="174712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 rot="-5400000">
            <a:off x="3764395" y="5077983"/>
            <a:ext cx="10759210" cy="131034"/>
            <a:chOff x="0" y="0"/>
            <a:chExt cx="14345614" cy="17471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681820" y="0"/>
              <a:ext cx="4991764" cy="174712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353850" y="0"/>
              <a:ext cx="4991764" cy="174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7471" y="2018452"/>
            <a:ext cx="6184646" cy="61846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37096">
            <a:off x="2785929" y="3701956"/>
            <a:ext cx="4616321" cy="161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2451634" y="6646355"/>
            <a:ext cx="4616321" cy="1615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1028700"/>
            <a:ext cx="1979504" cy="19795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9282" y="4013567"/>
            <a:ext cx="1979504" cy="1979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6990931"/>
            <a:ext cx="1979504" cy="1979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72529" y="1384369"/>
            <a:ext cx="1405623" cy="1075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66848" y="4602544"/>
            <a:ext cx="1579435" cy="10819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76870" y="7525066"/>
            <a:ext cx="901282" cy="173323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55936" y="9563100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Space Mono"/>
              </a:rPr>
              <a:t>Nokia 3310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A5FF8F2-D114-48AC-ABA8-E643F7076511}"/>
              </a:ext>
            </a:extLst>
          </p:cNvPr>
          <p:cNvSpPr txBox="1"/>
          <p:nvPr/>
        </p:nvSpPr>
        <p:spPr>
          <a:xfrm>
            <a:off x="7824408" y="2395536"/>
            <a:ext cx="10248671" cy="12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6600" dirty="0">
                <a:solidFill>
                  <a:srgbClr val="F4F4F4"/>
                </a:solidFill>
                <a:latin typeface="Arita Buri Bold"/>
              </a:rPr>
              <a:t>Demo………!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C5956A-61E1-4CB9-9F78-8BA8D473F1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57" y="6125938"/>
            <a:ext cx="2798255" cy="2798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D6438-9145-480C-B535-B6B3C56FCA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141" y="6125937"/>
            <a:ext cx="2844497" cy="2844497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13CC7D83-7069-47EE-8CA8-1768F1E3C5CF}"/>
              </a:ext>
            </a:extLst>
          </p:cNvPr>
          <p:cNvSpPr txBox="1"/>
          <p:nvPr/>
        </p:nvSpPr>
        <p:spPr>
          <a:xfrm>
            <a:off x="8705961" y="5158080"/>
            <a:ext cx="3459848" cy="740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Space Mono"/>
              </a:rPr>
              <a:t>Scan for Mobile APK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6436E252-4B09-44C7-ACCE-EC21D42F3159}"/>
              </a:ext>
            </a:extLst>
          </p:cNvPr>
          <p:cNvSpPr txBox="1"/>
          <p:nvPr/>
        </p:nvSpPr>
        <p:spPr>
          <a:xfrm>
            <a:off x="12573000" y="5134016"/>
            <a:ext cx="3459848" cy="740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Space Mono"/>
              </a:rPr>
              <a:t>Scan for WebApp 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457</Words>
  <Application>Microsoft Office PowerPoint</Application>
  <PresentationFormat>Custom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Space Mono</vt:lpstr>
      <vt:lpstr>Arita Buri Bold</vt:lpstr>
      <vt:lpstr>Arial</vt:lpstr>
      <vt:lpstr>Muli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Utkrisht Agrawal</cp:lastModifiedBy>
  <cp:revision>9</cp:revision>
  <dcterms:created xsi:type="dcterms:W3CDTF">2006-08-16T00:00:00Z</dcterms:created>
  <dcterms:modified xsi:type="dcterms:W3CDTF">2021-05-02T05:14:46Z</dcterms:modified>
  <dc:identifier>DAEdPhEZorI</dc:identifier>
</cp:coreProperties>
</file>